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5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04" autoAdjust="0"/>
  </p:normalViewPr>
  <p:slideViewPr>
    <p:cSldViewPr>
      <p:cViewPr varScale="1">
        <p:scale>
          <a:sx n="98" d="100"/>
          <a:sy n="98" d="100"/>
        </p:scale>
        <p:origin x="-9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1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7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14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98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36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17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7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1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98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15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0E84C-22FB-415E-898A-1E9C91C48D03}" type="datetimeFigureOut">
              <a:rPr lang="cs-CZ" smtClean="0"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99BC-0452-42D0-88FA-CE0CDA77D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08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studia počítačových sítí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rozdělení sítí, topologie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30932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Mgr. Bc. Libor Klubal, Wichterlovo gymnázium, Ostrava-Poruba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7907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Topologie sítí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popisuje způsob propojení jednotlivých uzlů</a:t>
            </a:r>
          </a:p>
          <a:p>
            <a:r>
              <a:rPr lang="cs-CZ" dirty="0" smtClean="0"/>
              <a:t>rozlišujeme fyzickou a logickou topologii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3" name="Picture 2" descr="J:\sítě\bus_top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12976"/>
            <a:ext cx="25908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:\sítě\token_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963" y="4509120"/>
            <a:ext cx="25336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:\sítě\star_topolog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36912"/>
            <a:ext cx="28384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1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Hvězdicová topologie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základním prvkem je přípojné</a:t>
            </a:r>
            <a:br>
              <a:rPr lang="cs-CZ" dirty="0" smtClean="0"/>
            </a:br>
            <a:r>
              <a:rPr lang="cs-CZ" dirty="0" smtClean="0"/>
              <a:t>místo pro uzly sítě</a:t>
            </a:r>
          </a:p>
          <a:p>
            <a:r>
              <a:rPr lang="cs-CZ" dirty="0" smtClean="0"/>
              <a:t>hub (rozbočovač), </a:t>
            </a:r>
            <a:r>
              <a:rPr lang="cs-CZ" dirty="0" err="1" smtClean="0"/>
              <a:t>switch</a:t>
            </a:r>
            <a:r>
              <a:rPr lang="cs-CZ" dirty="0" smtClean="0"/>
              <a:t> (přepínač)</a:t>
            </a:r>
          </a:p>
          <a:p>
            <a:r>
              <a:rPr lang="cs-CZ" dirty="0" smtClean="0"/>
              <a:t>snadná rozšiřitelnost</a:t>
            </a:r>
          </a:p>
          <a:p>
            <a:r>
              <a:rPr lang="cs-CZ" dirty="0" smtClean="0"/>
              <a:t>bezproblémové odpojování a připojování uzlů</a:t>
            </a:r>
          </a:p>
          <a:p>
            <a:r>
              <a:rPr lang="cs-CZ" dirty="0" smtClean="0"/>
              <a:t>výpadek </a:t>
            </a:r>
            <a:r>
              <a:rPr lang="cs-CZ" dirty="0" err="1" smtClean="0"/>
              <a:t>switche</a:t>
            </a:r>
            <a:r>
              <a:rPr lang="cs-CZ" dirty="0" smtClean="0"/>
              <a:t> vyřadí celý segment sítě</a:t>
            </a:r>
          </a:p>
          <a:p>
            <a:r>
              <a:rPr lang="cs-CZ" dirty="0" smtClean="0"/>
              <a:t>velký objem kabeláže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J:\sítě\star_top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92696"/>
            <a:ext cx="28384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73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Sběrnicová topologie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existuje jedna sběrnice, ke které</a:t>
            </a:r>
            <a:br>
              <a:rPr lang="cs-CZ" dirty="0" smtClean="0"/>
            </a:br>
            <a:r>
              <a:rPr lang="cs-CZ" dirty="0" smtClean="0"/>
              <a:t>jsou připojovány jednotlivé uzly sítě</a:t>
            </a:r>
          </a:p>
          <a:p>
            <a:r>
              <a:rPr lang="cs-CZ" dirty="0" smtClean="0"/>
              <a:t>velmi jednoduché připojování uzlů</a:t>
            </a:r>
          </a:p>
          <a:p>
            <a:r>
              <a:rPr lang="cs-CZ" dirty="0" smtClean="0"/>
              <a:t>porucha sběrnice = výpadek celé sítě</a:t>
            </a:r>
          </a:p>
          <a:p>
            <a:r>
              <a:rPr lang="cs-CZ" dirty="0" smtClean="0"/>
              <a:t>dnes využívána při konstrukci inteligentních budov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6" name="Picture 2" descr="J:\sítě\bus_top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5908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030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Kruhová topologie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topologie s řízenou komunikací</a:t>
            </a:r>
          </a:p>
          <a:p>
            <a:r>
              <a:rPr lang="cs-CZ" dirty="0" smtClean="0"/>
              <a:t>po síti je předáváno právo přístupu k médiu</a:t>
            </a:r>
          </a:p>
          <a:p>
            <a:r>
              <a:rPr lang="cs-CZ" dirty="0" smtClean="0"/>
              <a:t>vysoké riziko výpadku řešeno redundantním okruhem</a:t>
            </a:r>
          </a:p>
          <a:p>
            <a:r>
              <a:rPr lang="cs-CZ" dirty="0" smtClean="0"/>
              <a:t>využití v páteřních sítích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3" descr="J:\sítě\token_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25336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757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Technické prostředky hvězdicové topologie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základem je centrální prvek „hvězdy“</a:t>
            </a:r>
          </a:p>
          <a:p>
            <a:pPr marL="0" indent="0">
              <a:buNone/>
            </a:pPr>
            <a:r>
              <a:rPr lang="cs-CZ" b="1" dirty="0" smtClean="0"/>
              <a:t>Hub (rozbočovač, opakovač)</a:t>
            </a:r>
          </a:p>
          <a:p>
            <a:pPr lvl="1"/>
            <a:r>
              <a:rPr lang="cs-CZ" dirty="0" smtClean="0"/>
              <a:t>starší zařízení</a:t>
            </a:r>
          </a:p>
          <a:p>
            <a:pPr lvl="1"/>
            <a:r>
              <a:rPr lang="cs-CZ" dirty="0" smtClean="0"/>
              <a:t>jen distribuuje provoz signál z jednoho uzlu na všechny ostatní</a:t>
            </a:r>
          </a:p>
          <a:p>
            <a:pPr lvl="1"/>
            <a:r>
              <a:rPr lang="cs-CZ" dirty="0" smtClean="0"/>
              <a:t>nízká bezpečnost</a:t>
            </a:r>
          </a:p>
          <a:p>
            <a:pPr lvl="1"/>
            <a:r>
              <a:rPr lang="cs-CZ" dirty="0" smtClean="0"/>
              <a:t>vysoká míra zahlcení sítě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757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Technické prostředky hvězdicové topologie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Switch</a:t>
            </a:r>
            <a:r>
              <a:rPr lang="cs-CZ" b="1" dirty="0" smtClean="0"/>
              <a:t> (přepínač)</a:t>
            </a:r>
          </a:p>
          <a:p>
            <a:pPr lvl="1"/>
            <a:r>
              <a:rPr lang="cs-CZ" dirty="0" smtClean="0"/>
              <a:t>prvek s inteligencí</a:t>
            </a:r>
          </a:p>
          <a:p>
            <a:pPr lvl="1"/>
            <a:r>
              <a:rPr lang="cs-CZ" dirty="0" smtClean="0"/>
              <a:t>dokáže adresovat komunikaci mezi porty</a:t>
            </a:r>
          </a:p>
          <a:p>
            <a:pPr lvl="1"/>
            <a:r>
              <a:rPr lang="cs-CZ" dirty="0" smtClean="0"/>
              <a:t>optimalizuje využití sítě</a:t>
            </a:r>
          </a:p>
          <a:p>
            <a:pPr lvl="1"/>
            <a:r>
              <a:rPr lang="cs-CZ" dirty="0" smtClean="0"/>
              <a:t>zvyšuje bezpečnost provozu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350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dnešní sítě jsou fyzicky postaveny na hvězdicové topologii</a:t>
            </a:r>
          </a:p>
          <a:p>
            <a:r>
              <a:rPr lang="cs-CZ" dirty="0" smtClean="0"/>
              <a:t>aktivní prvky jsou </a:t>
            </a:r>
            <a:r>
              <a:rPr lang="cs-CZ" dirty="0" err="1" smtClean="0"/>
              <a:t>switche</a:t>
            </a:r>
            <a:endParaRPr lang="cs-CZ" dirty="0" smtClean="0"/>
          </a:p>
          <a:p>
            <a:r>
              <a:rPr lang="cs-CZ" dirty="0" smtClean="0"/>
              <a:t>v páteřních sítích jsou využívány rychlé prvky s vysokou mírou „inteligence“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9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taxonomie sítí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velké množství nezávislých kritérií</a:t>
            </a:r>
          </a:p>
          <a:p>
            <a:r>
              <a:rPr lang="cs-CZ" dirty="0" smtClean="0"/>
              <a:t>nejednoznačnost hraničních hodnot</a:t>
            </a:r>
          </a:p>
          <a:p>
            <a:r>
              <a:rPr lang="cs-CZ" dirty="0" smtClean="0"/>
              <a:t>fyzické a virtuální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25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sítí -AN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dělení na základě dosahu sítě</a:t>
            </a:r>
          </a:p>
          <a:p>
            <a:r>
              <a:rPr lang="cs-CZ" dirty="0" smtClean="0"/>
              <a:t>často jsou závislé další charakteristické vlastnosti (rychlost, latence, topologie, …)</a:t>
            </a:r>
          </a:p>
          <a:p>
            <a:r>
              <a:rPr lang="cs-CZ" dirty="0" smtClean="0"/>
              <a:t>LAN, MAN, WAN</a:t>
            </a:r>
          </a:p>
          <a:p>
            <a:r>
              <a:rPr lang="cs-CZ" dirty="0" smtClean="0"/>
              <a:t>PAN – </a:t>
            </a:r>
            <a:r>
              <a:rPr lang="cs-CZ" dirty="0" err="1" smtClean="0"/>
              <a:t>Personal</a:t>
            </a:r>
            <a:r>
              <a:rPr lang="cs-CZ" dirty="0" smtClean="0"/>
              <a:t> Area Network</a:t>
            </a:r>
          </a:p>
          <a:p>
            <a:pPr lvl="1"/>
            <a:r>
              <a:rPr lang="cs-CZ" dirty="0" smtClean="0"/>
              <a:t>pokrývá potřeby jednotlivce (malé skupiny)</a:t>
            </a:r>
          </a:p>
          <a:p>
            <a:pPr lvl="1"/>
            <a:r>
              <a:rPr lang="cs-CZ" dirty="0" smtClean="0"/>
              <a:t>mobil, tablet, notebook, PC, …</a:t>
            </a:r>
          </a:p>
          <a:p>
            <a:pPr lvl="1"/>
            <a:r>
              <a:rPr lang="cs-CZ" dirty="0" smtClean="0"/>
              <a:t>technologie </a:t>
            </a:r>
            <a:r>
              <a:rPr lang="cs-CZ" dirty="0" err="1" smtClean="0"/>
              <a:t>Bluetooth</a:t>
            </a:r>
            <a:r>
              <a:rPr lang="cs-CZ" dirty="0" smtClean="0"/>
              <a:t>, </a:t>
            </a:r>
            <a:r>
              <a:rPr lang="cs-CZ" dirty="0" err="1" smtClean="0"/>
              <a:t>IrDA</a:t>
            </a:r>
            <a:r>
              <a:rPr lang="cs-CZ" dirty="0" smtClean="0"/>
              <a:t>, USB, Wi-Fi, 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926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Propojené sítě (inter-)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trendem je postupné propojování LAN</a:t>
            </a:r>
          </a:p>
          <a:p>
            <a:r>
              <a:rPr lang="cs-CZ" b="1" dirty="0" smtClean="0"/>
              <a:t>internet</a:t>
            </a:r>
            <a:r>
              <a:rPr lang="cs-CZ" dirty="0" smtClean="0"/>
              <a:t> je soustava vzájemně propojených sítí</a:t>
            </a:r>
          </a:p>
          <a:p>
            <a:r>
              <a:rPr lang="cs-CZ" dirty="0" smtClean="0"/>
              <a:t>příkladem je </a:t>
            </a:r>
            <a:r>
              <a:rPr lang="cs-CZ" b="1" dirty="0" smtClean="0"/>
              <a:t>Internet</a:t>
            </a:r>
          </a:p>
          <a:p>
            <a:r>
              <a:rPr lang="cs-CZ" dirty="0" smtClean="0"/>
              <a:t>uživatel přistupuje ke stejným službám, může se ale lišit kvalita dostupnosti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517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propojených sítí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propojené sítě jsou obvykle rozdělovány do tří vrstev: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Páteřní síť – propojuje jen několik ústředních částí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Propojovací síť – vnitřní infrastruktura sítí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Přístupová síť – zajišťuje připojení koncových uživatelů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6969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Internetu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Páteřní síť</a:t>
            </a:r>
          </a:p>
          <a:p>
            <a:pPr lvl="1"/>
            <a:r>
              <a:rPr lang="cs-CZ" dirty="0" smtClean="0"/>
              <a:t>několik nezávislých páteřních sítí mezi body NAP</a:t>
            </a:r>
          </a:p>
          <a:p>
            <a:pPr lvl="1"/>
            <a:r>
              <a:rPr lang="cs-CZ" dirty="0" smtClean="0"/>
              <a:t>NAP (Network Access Point) – veřejně dostupné body pro ISP</a:t>
            </a:r>
            <a:endParaRPr lang="cs-CZ" dirty="0"/>
          </a:p>
          <a:p>
            <a:pPr marL="57150" indent="0">
              <a:buNone/>
            </a:pPr>
            <a:r>
              <a:rPr lang="cs-CZ" b="1" dirty="0" smtClean="0"/>
              <a:t>Propojovací síť</a:t>
            </a:r>
          </a:p>
          <a:p>
            <a:pPr marL="914400" lvl="1" indent="-457200"/>
            <a:r>
              <a:rPr lang="cs-CZ" dirty="0" smtClean="0"/>
              <a:t>sítě jednotlivých ISP</a:t>
            </a:r>
          </a:p>
          <a:p>
            <a:pPr marL="914400" lvl="1" indent="-457200"/>
            <a:r>
              <a:rPr lang="cs-CZ" dirty="0" smtClean="0"/>
              <a:t>tyto sítě jsou vzájemně propojeny (</a:t>
            </a:r>
            <a:r>
              <a:rPr lang="cs-CZ" dirty="0" err="1" smtClean="0"/>
              <a:t>peering</a:t>
            </a:r>
            <a:r>
              <a:rPr lang="cs-CZ" dirty="0" smtClean="0"/>
              <a:t>)</a:t>
            </a:r>
          </a:p>
          <a:p>
            <a:pPr marL="57150" indent="0">
              <a:buNone/>
            </a:pPr>
            <a:r>
              <a:rPr lang="cs-CZ" b="1" dirty="0" smtClean="0"/>
              <a:t>Přístupová síť</a:t>
            </a:r>
          </a:p>
          <a:p>
            <a:pPr marL="914400" lvl="1" indent="-457200"/>
            <a:r>
              <a:rPr lang="cs-CZ" dirty="0" smtClean="0"/>
              <a:t>konkrétní rozvody ke koncovým uživatelům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69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„poslední míle"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poslední míle je ta část vedení, která zaji</a:t>
            </a:r>
            <a:r>
              <a:rPr lang="cs-CZ" dirty="0" smtClean="0"/>
              <a:t>šťuje připojení koncového účastníka k síti ISP</a:t>
            </a:r>
          </a:p>
          <a:p>
            <a:r>
              <a:rPr lang="cs-CZ" dirty="0" smtClean="0"/>
              <a:t>největší problém při rozvoji rychlého Internetu</a:t>
            </a:r>
          </a:p>
          <a:p>
            <a:endParaRPr lang="cs-CZ" dirty="0"/>
          </a:p>
          <a:p>
            <a:r>
              <a:rPr lang="cs-CZ" dirty="0" smtClean="0"/>
              <a:t>koncový zákazník je často další síť</a:t>
            </a:r>
          </a:p>
          <a:p>
            <a:r>
              <a:rPr lang="cs-CZ" dirty="0" smtClean="0"/>
              <a:t>objevuje se pojem „poslední metr“ – rozvody v síti koncového zákazníka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765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a vnější služby sítě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síť je budována za účelem poskytování služby</a:t>
            </a:r>
          </a:p>
          <a:p>
            <a:pPr marL="0" indent="0">
              <a:buNone/>
            </a:pPr>
            <a:r>
              <a:rPr lang="cs-CZ" b="1" dirty="0"/>
              <a:t>I</a:t>
            </a:r>
            <a:r>
              <a:rPr lang="cs-CZ" b="1" dirty="0" smtClean="0"/>
              <a:t>ntranet</a:t>
            </a:r>
          </a:p>
          <a:p>
            <a:pPr lvl="1" indent="-342900"/>
            <a:r>
              <a:rPr lang="cs-CZ" dirty="0" smtClean="0"/>
              <a:t>služby pro provozovatele sítě</a:t>
            </a:r>
          </a:p>
          <a:p>
            <a:pPr lvl="1" indent="-342900"/>
            <a:r>
              <a:rPr lang="cs-CZ" dirty="0" smtClean="0"/>
              <a:t>nyní již často rozlehlé virtuální sítě</a:t>
            </a:r>
          </a:p>
          <a:p>
            <a:pPr lvl="1" indent="-342900"/>
            <a:r>
              <a:rPr lang="cs-CZ" dirty="0" smtClean="0"/>
              <a:t>požadavky na bezpečnost</a:t>
            </a:r>
          </a:p>
          <a:p>
            <a:pPr marL="400050" lvl="1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Extranet</a:t>
            </a:r>
          </a:p>
          <a:p>
            <a:pPr lvl="1"/>
            <a:r>
              <a:rPr lang="cs-CZ" dirty="0" smtClean="0"/>
              <a:t> služby pro vnější klienty</a:t>
            </a:r>
          </a:p>
          <a:p>
            <a:pPr lvl="1"/>
            <a:r>
              <a:rPr lang="cs-CZ" dirty="0" smtClean="0"/>
              <a:t>může zajišťovat přenos informací z intranetu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4857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Sítě dle rolí uzlů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cs-CZ" dirty="0" smtClean="0"/>
              <a:t>klasifikace podle způsobu použití a vzájemného postavení jednotlivých uzlů</a:t>
            </a:r>
          </a:p>
          <a:p>
            <a:pPr marL="0" indent="0">
              <a:buNone/>
            </a:pPr>
            <a:r>
              <a:rPr lang="cs-CZ" dirty="0" smtClean="0"/>
              <a:t>Peer-To-Peer</a:t>
            </a:r>
          </a:p>
          <a:p>
            <a:pPr lvl="1"/>
            <a:r>
              <a:rPr lang="cs-CZ" dirty="0" smtClean="0"/>
              <a:t>postavení a role jednotlivých uzlů se </a:t>
            </a:r>
            <a:r>
              <a:rPr lang="cs-CZ" b="1" dirty="0" smtClean="0"/>
              <a:t>neliší</a:t>
            </a:r>
          </a:p>
          <a:p>
            <a:pPr lvl="1"/>
            <a:r>
              <a:rPr lang="cs-CZ" dirty="0" smtClean="0"/>
              <a:t>malé sítě (domácí)</a:t>
            </a:r>
          </a:p>
          <a:p>
            <a:pPr marL="57150" indent="0">
              <a:buNone/>
            </a:pPr>
            <a:r>
              <a:rPr lang="cs-CZ" dirty="0" smtClean="0"/>
              <a:t>Serverové sítě</a:t>
            </a:r>
          </a:p>
          <a:p>
            <a:pPr marL="914400" lvl="1" indent="-457200"/>
            <a:r>
              <a:rPr lang="cs-CZ" dirty="0" smtClean="0"/>
              <a:t>existují vyhrazené uzly, které poskytují služby ostatním uzlům sítě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1612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455</Words>
  <Application>Microsoft Office PowerPoint</Application>
  <PresentationFormat>Předvádění na obrazovce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Úvod do studia počítačových sítí</vt:lpstr>
      <vt:lpstr>Způsoby taxonomie sítí</vt:lpstr>
      <vt:lpstr>Rodina sítí -AN</vt:lpstr>
      <vt:lpstr>Propojené sítě (inter-)</vt:lpstr>
      <vt:lpstr>Struktura propojených sítí</vt:lpstr>
      <vt:lpstr>Struktura Internetu</vt:lpstr>
      <vt:lpstr>Problém „poslední míle"</vt:lpstr>
      <vt:lpstr>Vnitřní a vnější služby sítě</vt:lpstr>
      <vt:lpstr>Sítě dle rolí uzlů</vt:lpstr>
      <vt:lpstr>Topologie sítí</vt:lpstr>
      <vt:lpstr>Hvězdicová topologie</vt:lpstr>
      <vt:lpstr>Sběrnicová topologie</vt:lpstr>
      <vt:lpstr>Kruhová topologie</vt:lpstr>
      <vt:lpstr>Technické prostředky hvězdicové topologie</vt:lpstr>
      <vt:lpstr>Technické prostředky hvězdicové topologie</vt:lpstr>
      <vt:lpstr>Závěr</vt:lpstr>
    </vt:vector>
  </TitlesOfParts>
  <Company>Wichterlovo gymnázium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počítačových sítí</dc:title>
  <dc:creator>Libor Klubal </dc:creator>
  <cp:lastModifiedBy>Libor Klubal </cp:lastModifiedBy>
  <cp:revision>28</cp:revision>
  <dcterms:created xsi:type="dcterms:W3CDTF">2011-09-12T08:57:48Z</dcterms:created>
  <dcterms:modified xsi:type="dcterms:W3CDTF">2011-09-21T11:26:38Z</dcterms:modified>
</cp:coreProperties>
</file>